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1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59" r:id="rId19"/>
  </p:sldIdLst>
  <p:sldSz cx="9906000" cy="6858000" type="A4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3F3F"/>
    <a:srgbClr val="1E27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" y="91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D4A2-7E32-4BA6-B223-4376225CAFFF}" type="datetimeFigureOut">
              <a:rPr lang="it-IT" smtClean="0"/>
              <a:t>26/04/2018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BB7-EC3D-463F-A5B0-0CC6C6FA75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389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D4A2-7E32-4BA6-B223-4376225CAFFF}" type="datetimeFigureOut">
              <a:rPr lang="it-IT" smtClean="0"/>
              <a:t>26/04/2018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BB7-EC3D-463F-A5B0-0CC6C6FA75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3869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D4A2-7E32-4BA6-B223-4376225CAFFF}" type="datetimeFigureOut">
              <a:rPr lang="it-IT" smtClean="0"/>
              <a:t>26/04/2018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BB7-EC3D-463F-A5B0-0CC6C6FA75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4225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D4A2-7E32-4BA6-B223-4376225CAFFF}" type="datetimeFigureOut">
              <a:rPr lang="it-IT" smtClean="0"/>
              <a:t>26/04/2018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BB7-EC3D-463F-A5B0-0CC6C6FA75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332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D4A2-7E32-4BA6-B223-4376225CAFFF}" type="datetimeFigureOut">
              <a:rPr lang="it-IT" smtClean="0"/>
              <a:t>26/04/2018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BB7-EC3D-463F-A5B0-0CC6C6FA75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432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D4A2-7E32-4BA6-B223-4376225CAFFF}" type="datetimeFigureOut">
              <a:rPr lang="it-IT" smtClean="0"/>
              <a:t>26/04/2018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BB7-EC3D-463F-A5B0-0CC6C6FA75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0754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D4A2-7E32-4BA6-B223-4376225CAFFF}" type="datetimeFigureOut">
              <a:rPr lang="it-IT" smtClean="0"/>
              <a:t>26/04/2018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BB7-EC3D-463F-A5B0-0CC6C6FA75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615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D4A2-7E32-4BA6-B223-4376225CAFFF}" type="datetimeFigureOut">
              <a:rPr lang="it-IT" smtClean="0"/>
              <a:t>26/04/2018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BB7-EC3D-463F-A5B0-0CC6C6FA75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8392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D4A2-7E32-4BA6-B223-4376225CAFFF}" type="datetimeFigureOut">
              <a:rPr lang="it-IT" smtClean="0"/>
              <a:t>26/04/2018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BB7-EC3D-463F-A5B0-0CC6C6FA75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1787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D4A2-7E32-4BA6-B223-4376225CAFFF}" type="datetimeFigureOut">
              <a:rPr lang="it-IT" smtClean="0"/>
              <a:t>26/04/2018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BB7-EC3D-463F-A5B0-0CC6C6FA75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9308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D4A2-7E32-4BA6-B223-4376225CAFFF}" type="datetimeFigureOut">
              <a:rPr lang="it-IT" smtClean="0"/>
              <a:t>26/04/2018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BB7-EC3D-463F-A5B0-0CC6C6FA75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907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FD4A2-7E32-4BA6-B223-4376225CAFFF}" type="datetimeFigureOut">
              <a:rPr lang="it-IT" smtClean="0"/>
              <a:t>26/04/2018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2BB7-EC3D-463F-A5B0-0CC6C6FA75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2591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 flipV="1">
            <a:off x="3309938" y="4518025"/>
            <a:ext cx="6596062" cy="28892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sz="180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2809875" y="4733925"/>
            <a:ext cx="6072188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it-IT" sz="2000" dirty="0">
                <a:solidFill>
                  <a:schemeClr val="bg2">
                    <a:lumMod val="25000"/>
                  </a:schemeClr>
                </a:solidFill>
                <a:latin typeface="AvantGarde Bk BT" pitchFamily="34" charset="0"/>
              </a:rPr>
              <a:t>corso tecniche di rappresentazione dello spazio</a:t>
            </a:r>
            <a:br>
              <a:rPr lang="it-IT" sz="2000" dirty="0">
                <a:solidFill>
                  <a:schemeClr val="bg2">
                    <a:lumMod val="25000"/>
                  </a:schemeClr>
                </a:solidFill>
                <a:latin typeface="AvantGarde Bk BT" pitchFamily="34" charset="0"/>
              </a:rPr>
            </a:br>
            <a:r>
              <a:rPr lang="it-IT" sz="2000" dirty="0">
                <a:solidFill>
                  <a:schemeClr val="bg2">
                    <a:lumMod val="25000"/>
                  </a:schemeClr>
                </a:solidFill>
                <a:latin typeface="AvantGarde Bk BT" pitchFamily="34" charset="0"/>
              </a:rPr>
              <a:t>A.A. 2017/2018</a:t>
            </a:r>
            <a:br>
              <a:rPr lang="it-IT" sz="2000" dirty="0">
                <a:solidFill>
                  <a:schemeClr val="bg2">
                    <a:lumMod val="25000"/>
                  </a:schemeClr>
                </a:solidFill>
                <a:latin typeface="AvantGarde Bk BT" pitchFamily="34" charset="0"/>
              </a:rPr>
            </a:br>
            <a:r>
              <a:rPr lang="it-IT" sz="2000" dirty="0">
                <a:solidFill>
                  <a:schemeClr val="bg2">
                    <a:lumMod val="25000"/>
                  </a:schemeClr>
                </a:solidFill>
                <a:latin typeface="AvantGarde Bk BT" pitchFamily="34" charset="0"/>
              </a:rPr>
              <a:t>docente Arch. Emilio Di </a:t>
            </a:r>
            <a:r>
              <a:rPr lang="it-IT" sz="2000" dirty="0" err="1">
                <a:solidFill>
                  <a:schemeClr val="bg2">
                    <a:lumMod val="25000"/>
                  </a:schemeClr>
                </a:solidFill>
                <a:latin typeface="AvantGarde Bk BT" pitchFamily="34" charset="0"/>
              </a:rPr>
              <a:t>Gristina</a:t>
            </a:r>
            <a:endParaRPr lang="it-IT" sz="2000" dirty="0">
              <a:solidFill>
                <a:schemeClr val="bg2">
                  <a:lumMod val="25000"/>
                </a:schemeClr>
              </a:solidFill>
              <a:latin typeface="AvantGarde Bk BT" pitchFamily="34" charset="0"/>
            </a:endParaRPr>
          </a:p>
        </p:txBody>
      </p:sp>
      <p:pic>
        <p:nvPicPr>
          <p:cNvPr id="2052" name="Picture 4" descr="accademia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4" y="1052514"/>
            <a:ext cx="7634287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467360" y="4581525"/>
            <a:ext cx="234569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sz="10000" b="1" dirty="0" smtClean="0">
                <a:solidFill>
                  <a:srgbClr val="B2B2B2"/>
                </a:solidFill>
                <a:latin typeface="AvantGarde Bk BT" panose="020B0402020202020204" pitchFamily="34" charset="0"/>
              </a:rPr>
              <a:t>M1</a:t>
            </a:r>
            <a:endParaRPr lang="it-IT" sz="10000" b="1" dirty="0">
              <a:solidFill>
                <a:srgbClr val="B2B2B2"/>
              </a:solidFill>
              <a:latin typeface="AvantGarde Bk BT" panose="020B04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55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3F3F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86" y="0"/>
            <a:ext cx="8831227" cy="6858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4837044" y="1192694"/>
            <a:ext cx="1868556" cy="828261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267200" y="2020955"/>
            <a:ext cx="3008243" cy="673652"/>
          </a:xfrm>
          <a:prstGeom prst="rect">
            <a:avLst/>
          </a:prstGeom>
          <a:solidFill>
            <a:schemeClr val="bg1">
              <a:alpha val="42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3857625" algn="l"/>
              </a:tabLst>
              <a:defRPr/>
            </a:pP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  <a:latin typeface="AvantGarde Bk BT" pitchFamily="34" charset="0"/>
              </a:rPr>
              <a:t>confermare</a:t>
            </a:r>
            <a:endParaRPr lang="it-IT" sz="2000" b="1" dirty="0">
              <a:solidFill>
                <a:schemeClr val="bg2">
                  <a:lumMod val="25000"/>
                </a:schemeClr>
              </a:solidFill>
              <a:latin typeface="AvantGarde Bk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784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3F3F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86" y="0"/>
            <a:ext cx="8831227" cy="6858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4823792" y="4227442"/>
            <a:ext cx="3405808" cy="828261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022574" y="3553790"/>
            <a:ext cx="3008243" cy="673652"/>
          </a:xfrm>
          <a:prstGeom prst="rect">
            <a:avLst/>
          </a:prstGeom>
          <a:solidFill>
            <a:schemeClr val="bg1">
              <a:alpha val="42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3857625" algn="l"/>
              </a:tabLst>
              <a:defRPr/>
            </a:pP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  <a:latin typeface="AvantGarde Bk BT" pitchFamily="34" charset="0"/>
              </a:rPr>
              <a:t>attivare le impostazioni</a:t>
            </a:r>
            <a:endParaRPr lang="it-IT" sz="2000" b="1" dirty="0">
              <a:solidFill>
                <a:schemeClr val="bg2">
                  <a:lumMod val="25000"/>
                </a:schemeClr>
              </a:solidFill>
              <a:latin typeface="AvantGarde Bk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631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3F3F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86" y="0"/>
            <a:ext cx="8831227" cy="685800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022574" y="3528390"/>
            <a:ext cx="3008243" cy="855207"/>
          </a:xfrm>
          <a:prstGeom prst="rect">
            <a:avLst/>
          </a:prstGeom>
          <a:solidFill>
            <a:schemeClr val="bg1">
              <a:alpha val="42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3857625" algn="l"/>
              </a:tabLst>
              <a:defRPr/>
            </a:pPr>
            <a:r>
              <a:rPr lang="it-IT" sz="2800" dirty="0" smtClean="0">
                <a:solidFill>
                  <a:schemeClr val="bg2">
                    <a:lumMod val="25000"/>
                  </a:schemeClr>
                </a:solidFill>
                <a:latin typeface="AvantGarde Bk BT" pitchFamily="34" charset="0"/>
              </a:rPr>
              <a:t>attivare</a:t>
            </a:r>
            <a:r>
              <a:rPr lang="it-IT" sz="2800" dirty="0" smtClean="0">
                <a:solidFill>
                  <a:srgbClr val="FF0000"/>
                </a:solidFill>
                <a:latin typeface="AvantGarde Bk BT" pitchFamily="34" charset="0"/>
              </a:rPr>
              <a:t> </a:t>
            </a:r>
            <a:r>
              <a:rPr lang="it-IT" sz="2800" b="1" dirty="0" smtClean="0">
                <a:solidFill>
                  <a:srgbClr val="FF0000"/>
                </a:solidFill>
                <a:latin typeface="AvantGarde Bk BT" pitchFamily="34" charset="0"/>
              </a:rPr>
              <a:t>ON</a:t>
            </a:r>
            <a:endParaRPr lang="it-IT" sz="2800" b="1" dirty="0">
              <a:solidFill>
                <a:srgbClr val="FF0000"/>
              </a:solidFill>
              <a:latin typeface="AvantGarde Bk BT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850296" y="4187686"/>
            <a:ext cx="3405808" cy="828261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971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3F3F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86" y="0"/>
            <a:ext cx="8831227" cy="68580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850296" y="4187686"/>
            <a:ext cx="3405808" cy="828261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6439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3F3F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86" y="0"/>
            <a:ext cx="8831227" cy="6858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4952999" y="4108173"/>
            <a:ext cx="1868556" cy="828261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41846" y="6003235"/>
            <a:ext cx="3008243" cy="673652"/>
          </a:xfrm>
          <a:prstGeom prst="rect">
            <a:avLst/>
          </a:prstGeom>
          <a:solidFill>
            <a:schemeClr val="bg1">
              <a:alpha val="42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3857625" algn="l"/>
              </a:tabLst>
              <a:defRPr/>
            </a:pPr>
            <a:r>
              <a:rPr lang="it-IT" sz="2000" dirty="0" smtClean="0">
                <a:solidFill>
                  <a:schemeClr val="bg1"/>
                </a:solidFill>
                <a:latin typeface="AvantGarde Bk BT" pitchFamily="34" charset="0"/>
              </a:rPr>
              <a:t>confermare</a:t>
            </a:r>
            <a:endParaRPr lang="it-IT" sz="2000" b="1" dirty="0">
              <a:solidFill>
                <a:schemeClr val="bg1"/>
              </a:solidFill>
              <a:latin typeface="AvantGarde Bk BT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015949" y="5645426"/>
            <a:ext cx="2232990" cy="490330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1421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3F3F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86" y="0"/>
            <a:ext cx="8831227" cy="6858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7593496" y="5592418"/>
            <a:ext cx="1868556" cy="1265582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491814" y="5551557"/>
            <a:ext cx="3008243" cy="673652"/>
          </a:xfrm>
          <a:prstGeom prst="rect">
            <a:avLst/>
          </a:prstGeom>
          <a:solidFill>
            <a:schemeClr val="bg1">
              <a:alpha val="42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3857625" algn="l"/>
              </a:tabLst>
              <a:defRPr/>
            </a:pPr>
            <a:r>
              <a:rPr lang="it-IT" sz="2000" dirty="0" smtClean="0">
                <a:solidFill>
                  <a:schemeClr val="bg1"/>
                </a:solidFill>
                <a:latin typeface="AvantGarde Bk BT" pitchFamily="34" charset="0"/>
              </a:rPr>
              <a:t>richiamare le nuove impostazioni</a:t>
            </a:r>
            <a:endParaRPr lang="it-IT" sz="2000" b="1" dirty="0">
              <a:solidFill>
                <a:schemeClr val="bg1"/>
              </a:solidFill>
              <a:latin typeface="AvantGarde Bk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38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3F3F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86" y="0"/>
            <a:ext cx="8831227" cy="6858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7050157" y="265043"/>
            <a:ext cx="1868556" cy="1285461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124942" y="1673086"/>
            <a:ext cx="3008243" cy="500271"/>
          </a:xfrm>
          <a:prstGeom prst="rect">
            <a:avLst/>
          </a:prstGeom>
          <a:solidFill>
            <a:schemeClr val="bg1">
              <a:alpha val="42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3857625" algn="l"/>
              </a:tabLst>
              <a:defRPr/>
            </a:pPr>
            <a:r>
              <a:rPr lang="it-IT" sz="2000" dirty="0" smtClean="0">
                <a:solidFill>
                  <a:schemeClr val="bg1"/>
                </a:solidFill>
                <a:latin typeface="AvantGarde Bk BT" pitchFamily="34" charset="0"/>
              </a:rPr>
              <a:t>chiudere l’area schede</a:t>
            </a:r>
            <a:endParaRPr lang="it-IT" sz="2000" b="1" dirty="0">
              <a:solidFill>
                <a:schemeClr val="bg1"/>
              </a:solidFill>
              <a:latin typeface="AvantGarde Bk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425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3F3F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86" y="0"/>
            <a:ext cx="8831227" cy="6858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4479236" y="0"/>
            <a:ext cx="2716694" cy="6858000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337797" y="3092174"/>
            <a:ext cx="3008243" cy="673652"/>
          </a:xfrm>
          <a:prstGeom prst="rect">
            <a:avLst/>
          </a:prstGeom>
          <a:solidFill>
            <a:schemeClr val="bg1">
              <a:alpha val="42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3857625" algn="l"/>
              </a:tabLst>
              <a:defRPr/>
            </a:pPr>
            <a:r>
              <a:rPr lang="it-IT" sz="2000" dirty="0" smtClean="0">
                <a:solidFill>
                  <a:schemeClr val="bg1"/>
                </a:solidFill>
                <a:latin typeface="AvantGarde Bk BT" pitchFamily="34" charset="0"/>
              </a:rPr>
              <a:t>modificare o integrare le nuove impostazioni</a:t>
            </a:r>
            <a:endParaRPr lang="it-IT" sz="2000" b="1" dirty="0">
              <a:solidFill>
                <a:schemeClr val="bg1"/>
              </a:solidFill>
              <a:latin typeface="AvantGarde Bk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202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589280" y="4286252"/>
            <a:ext cx="9316720" cy="214311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sz="180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89280" y="4500563"/>
            <a:ext cx="8965537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it-IT" sz="1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" pitchFamily="34" charset="0"/>
              </a:rPr>
              <a:t>[…] devo impiegare del tempo ad imparare strumenti con cui mi dicono che farò quello che so già fare, ma in meno tempo…</a:t>
            </a:r>
            <a:endParaRPr lang="it-IT" sz="1400" b="1" kern="0" dirty="0">
              <a:solidFill>
                <a:schemeClr val="tx1">
                  <a:lumMod val="75000"/>
                  <a:lumOff val="25000"/>
                </a:schemeClr>
              </a:solidFill>
              <a:latin typeface="AvantGarde Bk BT" pitchFamily="34" charset="0"/>
            </a:endParaRPr>
          </a:p>
          <a:p>
            <a:pPr algn="r">
              <a:defRPr/>
            </a:pPr>
            <a:r>
              <a:rPr lang="it-IT" sz="1400" b="1" i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" pitchFamily="34" charset="0"/>
              </a:rPr>
              <a:t>Marco Paolini</a:t>
            </a:r>
            <a:endParaRPr lang="it-IT" sz="1400" b="1" i="1" kern="0" dirty="0">
              <a:solidFill>
                <a:schemeClr val="tx1">
                  <a:lumMod val="75000"/>
                  <a:lumOff val="25000"/>
                </a:schemeClr>
              </a:solidFill>
              <a:latin typeface="AvantGarde Bk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58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3F3F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86" y="0"/>
            <a:ext cx="8831227" cy="6858000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537386" y="2458720"/>
            <a:ext cx="883122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3857625" algn="l"/>
              </a:tabLst>
              <a:defRPr/>
            </a:pPr>
            <a:r>
              <a:rPr lang="it-IT" sz="4000" dirty="0" smtClean="0">
                <a:solidFill>
                  <a:schemeClr val="bg1">
                    <a:lumMod val="95000"/>
                  </a:schemeClr>
                </a:solidFill>
                <a:latin typeface="AvantGarde Bk BT" pitchFamily="34" charset="0"/>
              </a:rPr>
              <a:t>visualizzazione </a:t>
            </a:r>
            <a:r>
              <a:rPr lang="it-IT" sz="4000" b="1" dirty="0" smtClean="0">
                <a:solidFill>
                  <a:schemeClr val="bg1">
                    <a:lumMod val="95000"/>
                  </a:schemeClr>
                </a:solidFill>
                <a:latin typeface="AvantGarde Bk BT" pitchFamily="34" charset="0"/>
              </a:rPr>
              <a:t>interfaccia classica </a:t>
            </a:r>
            <a:r>
              <a:rPr lang="it-IT" sz="4000" dirty="0" smtClean="0">
                <a:solidFill>
                  <a:schemeClr val="accent2">
                    <a:lumMod val="75000"/>
                  </a:schemeClr>
                </a:solidFill>
                <a:latin typeface="AvantGarde Bk BT" pitchFamily="34" charset="0"/>
              </a:rPr>
              <a:t>AutoCAD</a:t>
            </a:r>
            <a:endParaRPr lang="it-IT" sz="4000" dirty="0">
              <a:solidFill>
                <a:schemeClr val="accent2">
                  <a:lumMod val="75000"/>
                </a:schemeClr>
              </a:solidFill>
              <a:latin typeface="AvantGarde Bk BT" pitchFamily="34" charset="0"/>
            </a:endParaRPr>
          </a:p>
        </p:txBody>
      </p:sp>
      <p:sp>
        <p:nvSpPr>
          <p:cNvPr id="9" name="Sottotitolo 4"/>
          <p:cNvSpPr txBox="1">
            <a:spLocks/>
          </p:cNvSpPr>
          <p:nvPr/>
        </p:nvSpPr>
        <p:spPr>
          <a:xfrm>
            <a:off x="804104" y="5868504"/>
            <a:ext cx="3137534" cy="40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000" dirty="0" smtClean="0">
                <a:solidFill>
                  <a:schemeClr val="bg1">
                    <a:lumMod val="95000"/>
                  </a:schemeClr>
                </a:solidFill>
                <a:latin typeface="AvantGarde Bk BT" panose="020B0402020202020204" pitchFamily="34" charset="0"/>
              </a:rPr>
              <a:t>guida passo </a:t>
            </a:r>
            <a:r>
              <a:rPr lang="it-IT" sz="1000" dirty="0" err="1" smtClean="0">
                <a:solidFill>
                  <a:schemeClr val="bg1">
                    <a:lumMod val="95000"/>
                  </a:schemeClr>
                </a:solidFill>
                <a:latin typeface="AvantGarde Bk BT" panose="020B0402020202020204" pitchFamily="34" charset="0"/>
              </a:rPr>
              <a:t>passo</a:t>
            </a:r>
            <a:endParaRPr lang="it-IT" sz="1000" dirty="0">
              <a:solidFill>
                <a:schemeClr val="bg1">
                  <a:lumMod val="95000"/>
                </a:schemeClr>
              </a:solidFill>
              <a:latin typeface="AvantGarde Bk BT" panose="020B040202020202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7593496" y="6029738"/>
            <a:ext cx="1868556" cy="828261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5853811" y="5194853"/>
            <a:ext cx="3008243" cy="673652"/>
          </a:xfrm>
          <a:prstGeom prst="rect">
            <a:avLst/>
          </a:prstGeom>
          <a:solidFill>
            <a:schemeClr val="bg1">
              <a:alpha val="42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3857625" algn="l"/>
              </a:tabLst>
              <a:defRPr/>
            </a:pPr>
            <a:r>
              <a:rPr lang="it-IT" sz="2000" dirty="0" smtClean="0">
                <a:solidFill>
                  <a:schemeClr val="bg1"/>
                </a:solidFill>
                <a:latin typeface="AvantGarde Bk BT" pitchFamily="34" charset="0"/>
              </a:rPr>
              <a:t>icona aree di lavoro</a:t>
            </a:r>
            <a:endParaRPr lang="it-IT" sz="2000" b="1" dirty="0">
              <a:solidFill>
                <a:schemeClr val="bg1"/>
              </a:solidFill>
              <a:latin typeface="AvantGarde Bk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353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3F3F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86" y="0"/>
            <a:ext cx="8831227" cy="685800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7593496" y="6029738"/>
            <a:ext cx="1868556" cy="828261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827307" y="4572000"/>
            <a:ext cx="3008243" cy="673652"/>
          </a:xfrm>
          <a:prstGeom prst="rect">
            <a:avLst/>
          </a:prstGeom>
          <a:solidFill>
            <a:schemeClr val="bg1">
              <a:alpha val="42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3857625" algn="l"/>
              </a:tabLst>
              <a:defRPr/>
            </a:pPr>
            <a:r>
              <a:rPr lang="it-IT" sz="2000" dirty="0" smtClean="0">
                <a:solidFill>
                  <a:schemeClr val="bg1"/>
                </a:solidFill>
                <a:latin typeface="AvantGarde Bk BT" pitchFamily="34" charset="0"/>
              </a:rPr>
              <a:t>accedere alle personalizzazioni</a:t>
            </a:r>
            <a:endParaRPr lang="it-IT" sz="2000" b="1" dirty="0">
              <a:solidFill>
                <a:schemeClr val="bg1"/>
              </a:solidFill>
              <a:latin typeface="AvantGarde Bk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725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3F3F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86" y="0"/>
            <a:ext cx="8831227" cy="6858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842052" y="1510747"/>
            <a:ext cx="2120347" cy="828261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58959" y="2544418"/>
            <a:ext cx="3008243" cy="673652"/>
          </a:xfrm>
          <a:prstGeom prst="rect">
            <a:avLst/>
          </a:prstGeom>
          <a:solidFill>
            <a:schemeClr val="bg1">
              <a:alpha val="42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3857625" algn="l"/>
              </a:tabLst>
              <a:defRPr/>
            </a:pP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  <a:latin typeface="AvantGarde Bk BT" pitchFamily="34" charset="0"/>
              </a:rPr>
              <a:t>creare una nuova area lavoro</a:t>
            </a:r>
            <a:endParaRPr lang="it-IT" sz="2000" b="1" dirty="0">
              <a:solidFill>
                <a:schemeClr val="bg2">
                  <a:lumMod val="25000"/>
                </a:schemeClr>
              </a:solidFill>
              <a:latin typeface="AvantGarde Bk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148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3F3F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86" y="0"/>
            <a:ext cx="8831227" cy="6858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987826" y="2067338"/>
            <a:ext cx="1179444" cy="424071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58959" y="2544418"/>
            <a:ext cx="3008243" cy="673652"/>
          </a:xfrm>
          <a:prstGeom prst="rect">
            <a:avLst/>
          </a:prstGeom>
          <a:solidFill>
            <a:schemeClr val="bg1">
              <a:alpha val="42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3857625" algn="l"/>
              </a:tabLst>
              <a:defRPr/>
            </a:pP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  <a:latin typeface="AvantGarde Bk BT" pitchFamily="34" charset="0"/>
              </a:rPr>
              <a:t>nominarla ad es. classica di </a:t>
            </a:r>
            <a:r>
              <a:rPr lang="it-IT" sz="2000" dirty="0" err="1" smtClean="0">
                <a:solidFill>
                  <a:schemeClr val="bg2">
                    <a:lumMod val="25000"/>
                  </a:schemeClr>
                </a:solidFill>
                <a:latin typeface="AvantGarde Bk BT" pitchFamily="34" charset="0"/>
              </a:rPr>
              <a:t>autocad</a:t>
            </a:r>
            <a:endParaRPr lang="it-IT" sz="2000" b="1" dirty="0">
              <a:solidFill>
                <a:schemeClr val="bg2">
                  <a:lumMod val="25000"/>
                </a:schemeClr>
              </a:solidFill>
              <a:latin typeface="AvantGarde Bk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789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3F3F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86" y="0"/>
            <a:ext cx="8831227" cy="6858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828800" y="2372138"/>
            <a:ext cx="1524000" cy="596349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4837043" y="1351721"/>
            <a:ext cx="2107095" cy="1179444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61391" y="3092174"/>
            <a:ext cx="5645425" cy="673652"/>
          </a:xfrm>
          <a:prstGeom prst="rect">
            <a:avLst/>
          </a:prstGeom>
          <a:solidFill>
            <a:schemeClr val="bg1">
              <a:alpha val="42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3857625" algn="l"/>
              </a:tabLst>
              <a:defRPr/>
            </a:pP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  <a:latin typeface="AvantGarde Bk BT" pitchFamily="34" charset="0"/>
              </a:rPr>
              <a:t>selezionare la barra dei menu standard ed inserirla nell’area che si sta creando</a:t>
            </a:r>
            <a:endParaRPr lang="it-IT" sz="2000" b="1" dirty="0">
              <a:solidFill>
                <a:schemeClr val="bg2">
                  <a:lumMod val="25000"/>
                </a:schemeClr>
              </a:solidFill>
              <a:latin typeface="AvantGarde Bk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273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3F3F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86" y="0"/>
            <a:ext cx="8831227" cy="6858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4823792" y="1179443"/>
            <a:ext cx="3405808" cy="2557670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263550" y="3909392"/>
            <a:ext cx="3008243" cy="673652"/>
          </a:xfrm>
          <a:prstGeom prst="rect">
            <a:avLst/>
          </a:prstGeom>
          <a:solidFill>
            <a:schemeClr val="bg1">
              <a:alpha val="42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3857625" algn="l"/>
              </a:tabLst>
              <a:defRPr/>
            </a:pP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  <a:latin typeface="AvantGarde Bk BT" pitchFamily="34" charset="0"/>
              </a:rPr>
              <a:t>confermare</a:t>
            </a:r>
            <a:endParaRPr lang="it-IT" sz="2000" b="1" dirty="0">
              <a:solidFill>
                <a:schemeClr val="bg2">
                  <a:lumMod val="25000"/>
                </a:schemeClr>
              </a:solidFill>
              <a:latin typeface="AvantGarde Bk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24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3F3F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86" y="0"/>
            <a:ext cx="8831227" cy="6858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855305" y="1444486"/>
            <a:ext cx="1669773" cy="2292627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4842996" y="1179442"/>
            <a:ext cx="1889107" cy="2676941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285461" y="4006573"/>
            <a:ext cx="7620000" cy="1175026"/>
          </a:xfrm>
          <a:prstGeom prst="rect">
            <a:avLst/>
          </a:prstGeom>
          <a:solidFill>
            <a:schemeClr val="bg1">
              <a:alpha val="42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3857625" algn="l"/>
              </a:tabLst>
              <a:defRPr/>
            </a:pP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  <a:latin typeface="AvantGarde Bk BT" pitchFamily="34" charset="0"/>
              </a:rPr>
              <a:t>selezionare la barra degli strumenti e gli strumenti che interessano, anche successivamente sarà possibile modificare quest’impostazione aggiungendo o eliminando menù</a:t>
            </a:r>
            <a:endParaRPr lang="it-IT" sz="2000" b="1" dirty="0">
              <a:solidFill>
                <a:schemeClr val="bg2">
                  <a:lumMod val="25000"/>
                </a:schemeClr>
              </a:solidFill>
              <a:latin typeface="AvantGarde Bk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270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3F3F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86" y="0"/>
            <a:ext cx="8831227" cy="6858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842052" y="2054086"/>
            <a:ext cx="1656522" cy="1656523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4856248" y="1842052"/>
            <a:ext cx="1412030" cy="1868557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316559" y="4610652"/>
            <a:ext cx="3008243" cy="673652"/>
          </a:xfrm>
          <a:prstGeom prst="rect">
            <a:avLst/>
          </a:prstGeom>
          <a:solidFill>
            <a:schemeClr val="bg1">
              <a:alpha val="42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3857625" algn="l"/>
              </a:tabLst>
              <a:defRPr/>
            </a:pPr>
            <a:r>
              <a:rPr lang="it-IT" sz="2000" dirty="0" smtClean="0">
                <a:solidFill>
                  <a:schemeClr val="bg2">
                    <a:lumMod val="25000"/>
                  </a:schemeClr>
                </a:solidFill>
                <a:latin typeface="AvantGarde Bk BT" pitchFamily="34" charset="0"/>
              </a:rPr>
              <a:t>confermare</a:t>
            </a:r>
            <a:endParaRPr lang="it-IT" sz="2000" b="1" dirty="0">
              <a:solidFill>
                <a:schemeClr val="bg2">
                  <a:lumMod val="25000"/>
                </a:schemeClr>
              </a:solidFill>
              <a:latin typeface="AvantGarde Bk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705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</TotalTime>
  <Words>116</Words>
  <Application>Microsoft Office PowerPoint</Application>
  <PresentationFormat>A4 (21x29,7 cm)</PresentationFormat>
  <Paragraphs>21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3" baseType="lpstr">
      <vt:lpstr>Arial</vt:lpstr>
      <vt:lpstr>AvantGarde Bk BT</vt:lpstr>
      <vt:lpstr>Calibri</vt:lpstr>
      <vt:lpstr>Calibri Light</vt:lpstr>
      <vt:lpstr>Tema di Office</vt:lpstr>
      <vt:lpstr>corso tecniche di rappresentazione dello spazio A.A. 2017/2018 docente Arch. Emilio Di Gristina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Emilio Di Gristina</dc:creator>
  <cp:lastModifiedBy>Emilio Di Gristina</cp:lastModifiedBy>
  <cp:revision>39</cp:revision>
  <cp:lastPrinted>2018-04-03T08:27:40Z</cp:lastPrinted>
  <dcterms:created xsi:type="dcterms:W3CDTF">2018-04-03T08:06:40Z</dcterms:created>
  <dcterms:modified xsi:type="dcterms:W3CDTF">2018-04-26T07:04:38Z</dcterms:modified>
</cp:coreProperties>
</file>